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78" r:id="rId3"/>
    <p:sldId id="283" r:id="rId4"/>
    <p:sldId id="279" r:id="rId5"/>
    <p:sldId id="280" r:id="rId6"/>
    <p:sldId id="284" r:id="rId7"/>
    <p:sldId id="282" r:id="rId8"/>
    <p:sldId id="285" r:id="rId9"/>
    <p:sldId id="286" r:id="rId10"/>
    <p:sldId id="287" r:id="rId11"/>
    <p:sldId id="288" r:id="rId12"/>
    <p:sldId id="289" r:id="rId13"/>
    <p:sldId id="290" r:id="rId14"/>
  </p:sldIdLst>
  <p:sldSz cx="12192000" cy="6858000"/>
  <p:notesSz cx="6858000" cy="9144000"/>
  <p:embeddedFontLst>
    <p:embeddedFont>
      <p:font typeface="D2Coding" panose="020B0609020101020101" pitchFamily="49" charset="-127"/>
      <p:regular r:id="rId16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AA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1236" autoAdjust="0"/>
  </p:normalViewPr>
  <p:slideViewPr>
    <p:cSldViewPr snapToGrid="0">
      <p:cViewPr varScale="1">
        <p:scale>
          <a:sx n="110" d="100"/>
          <a:sy n="110" d="100"/>
        </p:scale>
        <p:origin x="2674" y="8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64C6C-C9AF-4CD0-BC4C-9093A8D124E7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9030B-D3FF-4F0D-BC24-E08B403A0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58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839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265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38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3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952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087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71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최대 엔트로피 원리</a:t>
            </a:r>
            <a:r>
              <a:rPr lang="en-US" altLang="ko-KR" dirty="0"/>
              <a:t>:</a:t>
            </a:r>
            <a:r>
              <a:rPr lang="ko-KR" altLang="en-US" dirty="0"/>
              <a:t> 현재 지식 상태를 가장 잘 나타내는 확률분포는 가장 큰 엔트로피를 갖는다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라그랑주</a:t>
            </a:r>
            <a:r>
              <a:rPr lang="ko-KR" altLang="en-US" dirty="0"/>
              <a:t> </a:t>
            </a:r>
            <a:r>
              <a:rPr lang="ko-KR" altLang="en-US" dirty="0" err="1"/>
              <a:t>승수법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790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263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906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418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BDEF8-C9A9-18F4-88AD-B268D2E1E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4A3E25-8770-E47B-A08F-2C0C7B064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C26E4B-A501-C473-5980-EF77287E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6A0425-D63F-5B7B-4343-78AD4679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67345-73FB-F127-BC8B-47BF6B62C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07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1C21B-42FD-857E-D22C-394A4709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30A3DE-F48E-7748-257B-5FB0BEAF6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1AEF3-D1B1-22E5-A146-E817D705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CE920-4438-16A1-25AE-1ACEF8622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770AEC-FEFA-AAAB-F29B-69C6083A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6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C58DCC-22F6-3371-9F17-ED40D7AE58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912B3D-2F81-29B2-EE42-B68D0075B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9DDF8E-AA64-CE8B-1639-5AA4A233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772E03-E006-466A-A4CC-17591E120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FA54F2-4DAA-BA74-3B22-9C9925CE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68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90031-8C73-F815-7600-93A7981B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C535D-B8D1-81B1-0B42-6AF4A1448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87D7E0-3108-07F4-2D35-31C6F079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58025A-D24A-200F-816A-88D0F124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92FCCD-63A5-35E6-042E-5AF9899E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662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C5E79-368C-D10B-123F-115976B4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C67C1-D94A-6356-6BD7-9B0282978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9901E3-FABD-A61C-E296-9F9EFD6D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B5843C-491A-FE66-DDAA-19D66E7D8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51CF01-FA14-C722-66F9-2130609D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48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E936C-C461-4BE4-F1D5-2FBC74F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E2B633-C4A8-F8D3-6DCD-FD3E92364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5115F-535A-4ABF-6694-74C7675D8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22A205-25AF-E79D-45F6-EA3BDDDC9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DD23CC-DDF0-AF0B-446D-7C6F47830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CAA4AC-8F5F-76AA-6AB0-514220F8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9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7FE54-BE92-A159-18FC-A8B96EB39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1078F0-FD3F-2CA5-0B95-0F526B6C9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173DEC-DA5C-0BDA-587A-CB7D23A1B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A67CAC-4222-EE4E-0576-65C222465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1601F-95A6-0D0C-1FD9-BAB6B3F5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FDB6E4-6F85-6C2A-19B4-FCAB0276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13D072-4073-96CC-EE5B-4FED0594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4912B8-2FA2-35A7-954C-28250C3B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929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FDBF3-C3F1-0B61-792D-8397AFE38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9FF1EF-B3D9-280D-A874-481F731CB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2036B8-AAAD-7C57-DD94-46879198D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9D2444-BFAD-B0E5-31D5-3AFD865C3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2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632383-0CCE-B5D3-34D9-02775F165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EEBAA7-0EAD-E9FD-E444-584D2986A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7AFDFF-049F-8FA2-E2BE-FBE119D0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905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6C543-9F8A-2E87-260C-71EE96A20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F3F67-310E-51DE-8C82-A74BE6B6A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288BB4-83D1-E89A-38AC-F070F13C6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9C537D-74F6-9E6A-7704-18C723FB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CAA5DA-CEB0-5D77-D14A-A7C391C59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845892-CB2E-A89C-4D24-ABB1C3C9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905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BC483-D765-9212-F961-030F15FA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23ABA6-6552-20A6-7627-5F2F7800F5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72B290-FCB4-A495-4CBA-AA0287187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511EF1-5BE9-8D43-5D6A-EEC97AAD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59C061-6193-440C-1AF2-5269FDA9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728986-A242-5A1B-9E0B-BAE39A30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439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9E9DA0-8528-2D71-7032-33345D51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0159BB-B375-E34F-6614-21724295A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EB1549-D60C-399F-B5B4-CBC8CFCED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B2493-FCD1-4848-AF8D-273DD0DF172F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FA6253-8E72-D3D6-C166-F2A8A0F10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1521A7-8C0B-3075-1670-B814C8CA4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2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CBB3C-5C0D-F882-B46E-D52EDB966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7315" y="1984455"/>
            <a:ext cx="9583615" cy="14445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2100"/>
              </a:spcAft>
            </a:pPr>
            <a:r>
              <a:rPr lang="en-US" altLang="ko-KR" sz="3200" kern="500" dirty="0">
                <a:latin typeface="Times New Roman" panose="02020603050405020304" pitchFamily="18" charset="0"/>
                <a:ea typeface="D2Coding" panose="020B0609020101020101" pitchFamily="49" charset="-127"/>
                <a:cs typeface="Times New Roman" panose="02020603050405020304" pitchFamily="18" charset="0"/>
              </a:rPr>
              <a:t>Logit distribution transformation knowledge distillation for face parsing </a:t>
            </a:r>
            <a:endParaRPr lang="ko-KR" altLang="en-US" sz="3200" kern="500" dirty="0">
              <a:latin typeface="Times New Roman" panose="02020603050405020304" pitchFamily="18" charset="0"/>
              <a:ea typeface="D2Coding" panose="020B0609020101020101" pitchFamily="49" charset="-127"/>
              <a:cs typeface="Times New Roman" panose="02020603050405020304" pitchFamily="18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5160B22-3ACB-5B30-7A71-FC0A1B3CC027}"/>
              </a:ext>
            </a:extLst>
          </p:cNvPr>
          <p:cNvCxnSpPr/>
          <p:nvPr/>
        </p:nvCxnSpPr>
        <p:spPr>
          <a:xfrm>
            <a:off x="1057835" y="3429000"/>
            <a:ext cx="10080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81C615-873C-BA88-D04E-FF44A6EF8BE6}"/>
              </a:ext>
            </a:extLst>
          </p:cNvPr>
          <p:cNvSpPr txBox="1"/>
          <p:nvPr/>
        </p:nvSpPr>
        <p:spPr>
          <a:xfrm>
            <a:off x="3678510" y="3428999"/>
            <a:ext cx="5181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얼굴 파싱을 위한 </a:t>
            </a:r>
            <a:r>
              <a:rPr lang="en-US" altLang="ko-KR" sz="2000" dirty="0">
                <a:latin typeface="+mj-ea"/>
                <a:ea typeface="+mj-ea"/>
              </a:rPr>
              <a:t>logit </a:t>
            </a:r>
            <a:r>
              <a:rPr lang="ko-KR" altLang="en-US" sz="2000" dirty="0">
                <a:latin typeface="+mj-ea"/>
                <a:ea typeface="+mj-ea"/>
              </a:rPr>
              <a:t>분포 변환 지식 증류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CA525B0D-45C7-B59A-630E-3CE249718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2853" y="5165851"/>
            <a:ext cx="926293" cy="400110"/>
          </a:xfrm>
        </p:spPr>
        <p:txBody>
          <a:bodyPr>
            <a:noAutofit/>
          </a:bodyPr>
          <a:lstStyle/>
          <a:p>
            <a:r>
              <a:rPr lang="ko-KR" altLang="en-US" sz="1800" dirty="0">
                <a:latin typeface="+mj-ea"/>
                <a:ea typeface="+mj-ea"/>
              </a:rPr>
              <a:t>배지호</a:t>
            </a:r>
            <a:endParaRPr lang="en-US" altLang="ko-KR" sz="1800" dirty="0"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47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10831376" cy="9121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Methods</a:t>
            </a:r>
            <a:r>
              <a:rPr lang="ko-KR" altLang="en-US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n-US" altLang="ko-KR" sz="2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45A4AF-46F1-F367-2FBA-DE4EF9FC4E2C}"/>
              </a:ext>
            </a:extLst>
          </p:cNvPr>
          <p:cNvSpPr txBox="1"/>
          <p:nvPr/>
        </p:nvSpPr>
        <p:spPr>
          <a:xfrm>
            <a:off x="421340" y="1174354"/>
            <a:ext cx="8528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Face parsing task</a:t>
            </a:r>
            <a:r>
              <a:rPr lang="ko-KR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에서 </a:t>
            </a:r>
            <a:r>
              <a:rPr lang="en-US" altLang="ko-KR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logit </a:t>
            </a:r>
            <a:r>
              <a:rPr lang="en-US" altLang="ko-KR" sz="1800" kern="500" dirty="0">
                <a:latin typeface="Times New Roman" panose="02020603050405020304" pitchFamily="18" charset="0"/>
                <a:ea typeface="D2Coding" panose="020B0609020101020101" pitchFamily="49" charset="-127"/>
                <a:cs typeface="Times New Roman" panose="02020603050405020304" pitchFamily="18" charset="0"/>
              </a:rPr>
              <a:t>standardization </a:t>
            </a:r>
            <a:r>
              <a:rPr lang="ko-KR" altLang="en-US" sz="1800" kern="500" dirty="0">
                <a:latin typeface="Times New Roman" panose="02020603050405020304" pitchFamily="18" charset="0"/>
                <a:ea typeface="D2Coding" panose="020B0609020101020101" pitchFamily="49" charset="-127"/>
                <a:cs typeface="Times New Roman" panose="02020603050405020304" pitchFamily="18" charset="0"/>
              </a:rPr>
              <a:t>의 한계</a:t>
            </a:r>
            <a:endParaRPr lang="en-US" altLang="ko-KR" sz="1800" kern="5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 kern="500" dirty="0">
              <a:latin typeface="Times New Roman" panose="02020603050405020304" pitchFamily="18" charset="0"/>
              <a:ea typeface="D2Coding" panose="020B0609020101020101" pitchFamily="49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885436-4D2C-4A1B-CD74-904CA8685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18" y="1715198"/>
            <a:ext cx="11296007" cy="47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10831376" cy="9121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Methods -</a:t>
            </a:r>
            <a:r>
              <a:rPr lang="en-US" altLang="ko-KR" sz="2800" kern="500" dirty="0">
                <a:latin typeface="Times New Roman" panose="02020603050405020304" pitchFamily="18" charset="0"/>
                <a:ea typeface="D2Coding" panose="020B0609020101020101" pitchFamily="49" charset="-127"/>
                <a:cs typeface="Times New Roman" panose="02020603050405020304" pitchFamily="18" charset="0"/>
              </a:rPr>
              <a:t> distribution transformation</a:t>
            </a:r>
            <a:r>
              <a:rPr lang="ko-KR" altLang="en-US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n-US" altLang="ko-KR" sz="2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45A4AF-46F1-F367-2FBA-DE4EF9FC4E2C}"/>
              </a:ext>
            </a:extLst>
          </p:cNvPr>
          <p:cNvSpPr txBox="1"/>
          <p:nvPr/>
        </p:nvSpPr>
        <p:spPr>
          <a:xfrm>
            <a:off x="421339" y="1157774"/>
            <a:ext cx="944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Face parsing task</a:t>
            </a:r>
            <a:r>
              <a:rPr lang="ko-KR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에서</a:t>
            </a:r>
            <a:r>
              <a:rPr lang="en-US" altLang="ko-KR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logit </a:t>
            </a:r>
            <a:r>
              <a:rPr lang="en-US" altLang="ko-KR" sz="1800" kern="500" dirty="0">
                <a:latin typeface="Times New Roman" panose="02020603050405020304" pitchFamily="18" charset="0"/>
                <a:ea typeface="D2Coding" panose="020B0609020101020101" pitchFamily="49" charset="-127"/>
                <a:cs typeface="Times New Roman" panose="02020603050405020304" pitchFamily="18" charset="0"/>
              </a:rPr>
              <a:t>standardization </a:t>
            </a:r>
            <a:r>
              <a:rPr lang="ko-KR" altLang="en-US" sz="1800" kern="500" dirty="0">
                <a:latin typeface="Times New Roman" panose="02020603050405020304" pitchFamily="18" charset="0"/>
                <a:ea typeface="D2Coding" panose="020B0609020101020101" pitchFamily="49" charset="-127"/>
                <a:cs typeface="Times New Roman" panose="02020603050405020304" pitchFamily="18" charset="0"/>
              </a:rPr>
              <a:t>을 대체할 </a:t>
            </a:r>
            <a:r>
              <a:rPr lang="en-US" altLang="ko-KR" sz="1800" kern="500" dirty="0">
                <a:latin typeface="Times New Roman" panose="02020603050405020304" pitchFamily="18" charset="0"/>
                <a:ea typeface="D2Coding" panose="020B0609020101020101" pitchFamily="49" charset="-127"/>
                <a:cs typeface="Times New Roman" panose="02020603050405020304" pitchFamily="18" charset="0"/>
              </a:rPr>
              <a:t>distribution transformation </a:t>
            </a:r>
            <a:r>
              <a:rPr lang="ko-KR" altLang="en-US" sz="1800" kern="500" dirty="0">
                <a:latin typeface="Times New Roman" panose="02020603050405020304" pitchFamily="18" charset="0"/>
                <a:ea typeface="D2Coding" panose="020B0609020101020101" pitchFamily="49" charset="-127"/>
                <a:cs typeface="Times New Roman" panose="02020603050405020304" pitchFamily="18" charset="0"/>
              </a:rPr>
              <a:t>을 제안</a:t>
            </a:r>
            <a:endParaRPr lang="en-US" altLang="ko-KR" sz="1800" kern="500" dirty="0">
              <a:latin typeface="Times New Roman" panose="02020603050405020304" pitchFamily="18" charset="0"/>
              <a:ea typeface="D2Coding" panose="020B0609020101020101" pitchFamily="49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171965-2893-EED0-E6BB-DC53D0CB5E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83" b="8263"/>
          <a:stretch/>
        </p:blipFill>
        <p:spPr>
          <a:xfrm>
            <a:off x="1057334" y="5082481"/>
            <a:ext cx="2657846" cy="15577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F44B11-53B1-8863-AE26-674876C799A0}"/>
              </a:ext>
            </a:extLst>
          </p:cNvPr>
          <p:cNvSpPr txBox="1"/>
          <p:nvPr/>
        </p:nvSpPr>
        <p:spPr>
          <a:xfrm>
            <a:off x="1996727" y="1937733"/>
            <a:ext cx="222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logit </a:t>
            </a:r>
            <a:r>
              <a:rPr lang="en-US" altLang="ko-KR" sz="1800" b="1" kern="500" dirty="0">
                <a:latin typeface="Times New Roman" panose="02020603050405020304" pitchFamily="18" charset="0"/>
                <a:ea typeface="D2Coding" panose="020B0609020101020101" pitchFamily="49" charset="-127"/>
                <a:cs typeface="Times New Roman" panose="02020603050405020304" pitchFamily="18" charset="0"/>
              </a:rPr>
              <a:t>standardization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4B3C6A-B6F9-625D-015D-EE3928B622DE}"/>
              </a:ext>
            </a:extLst>
          </p:cNvPr>
          <p:cNvSpPr txBox="1"/>
          <p:nvPr/>
        </p:nvSpPr>
        <p:spPr>
          <a:xfrm>
            <a:off x="7532072" y="1974031"/>
            <a:ext cx="326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kern="500" dirty="0">
                <a:latin typeface="Times New Roman" panose="02020603050405020304" pitchFamily="18" charset="0"/>
                <a:ea typeface="D2Coding" panose="020B0609020101020101" pitchFamily="49" charset="-127"/>
                <a:cs typeface="Times New Roman" panose="02020603050405020304" pitchFamily="18" charset="0"/>
              </a:rPr>
              <a:t>distribution transformation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0050D40-0CD7-A96A-63BD-0A26B9CB81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55"/>
          <a:stretch/>
        </p:blipFill>
        <p:spPr>
          <a:xfrm>
            <a:off x="1598679" y="2513488"/>
            <a:ext cx="3845935" cy="12574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30C117-8A55-B331-198A-0102F3095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79" y="3770963"/>
            <a:ext cx="3972479" cy="1267002"/>
          </a:xfrm>
          <a:prstGeom prst="rect">
            <a:avLst/>
          </a:prstGeom>
        </p:spPr>
      </p:pic>
      <p:sp>
        <p:nvSpPr>
          <p:cNvPr id="18" name="막힌 원호 17">
            <a:extLst>
              <a:ext uri="{FF2B5EF4-FFF2-40B4-BE49-F238E27FC236}">
                <a16:creationId xmlns:a16="http://schemas.microsoft.com/office/drawing/2014/main" id="{0C97E4E5-4D45-EAE5-1666-6B1E14942F40}"/>
              </a:ext>
            </a:extLst>
          </p:cNvPr>
          <p:cNvSpPr/>
          <p:nvPr/>
        </p:nvSpPr>
        <p:spPr>
          <a:xfrm rot="16200000">
            <a:off x="992010" y="3256450"/>
            <a:ext cx="1213338" cy="1082689"/>
          </a:xfrm>
          <a:prstGeom prst="blockArc">
            <a:avLst>
              <a:gd name="adj1" fmla="val 10800000"/>
              <a:gd name="adj2" fmla="val 21410957"/>
              <a:gd name="adj3" fmla="val 10447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3FC72-A5DF-6B5E-B307-40F80E943BAF}"/>
              </a:ext>
            </a:extLst>
          </p:cNvPr>
          <p:cNvSpPr txBox="1"/>
          <p:nvPr/>
        </p:nvSpPr>
        <p:spPr>
          <a:xfrm>
            <a:off x="579600" y="3586297"/>
            <a:ext cx="97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500" dirty="0">
                <a:latin typeface="Times New Roman" panose="02020603050405020304" pitchFamily="18" charset="0"/>
                <a:ea typeface="D2Coding" panose="020B0609020101020101" pitchFamily="49" charset="-127"/>
                <a:cs typeface="Times New Roman" panose="02020603050405020304" pitchFamily="18" charset="0"/>
              </a:rPr>
              <a:t>KL Loss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439D6FB-16B5-2C73-DFE9-BEC747B29234}"/>
              </a:ext>
            </a:extLst>
          </p:cNvPr>
          <p:cNvCxnSpPr>
            <a:cxnSpLocks/>
          </p:cNvCxnSpPr>
          <p:nvPr/>
        </p:nvCxnSpPr>
        <p:spPr>
          <a:xfrm>
            <a:off x="534979" y="501110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98F6239C-E1B0-F6F7-4CB2-CC26F102B58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468"/>
          <a:stretch/>
        </p:blipFill>
        <p:spPr>
          <a:xfrm>
            <a:off x="7069672" y="3706002"/>
            <a:ext cx="4744112" cy="123373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DDECE14-C1E3-6732-AB05-987F6B12F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9334" y="2427825"/>
            <a:ext cx="3458058" cy="1200318"/>
          </a:xfrm>
          <a:prstGeom prst="rect">
            <a:avLst/>
          </a:prstGeom>
        </p:spPr>
      </p:pic>
      <p:sp>
        <p:nvSpPr>
          <p:cNvPr id="25" name="막힌 원호 24">
            <a:extLst>
              <a:ext uri="{FF2B5EF4-FFF2-40B4-BE49-F238E27FC236}">
                <a16:creationId xmlns:a16="http://schemas.microsoft.com/office/drawing/2014/main" id="{5AEA2B94-0359-EA28-5902-EDFEC63640A1}"/>
              </a:ext>
            </a:extLst>
          </p:cNvPr>
          <p:cNvSpPr/>
          <p:nvPr/>
        </p:nvSpPr>
        <p:spPr>
          <a:xfrm rot="16200000">
            <a:off x="6559295" y="3185077"/>
            <a:ext cx="1213338" cy="1082689"/>
          </a:xfrm>
          <a:prstGeom prst="blockArc">
            <a:avLst>
              <a:gd name="adj1" fmla="val 10800000"/>
              <a:gd name="adj2" fmla="val 21410957"/>
              <a:gd name="adj3" fmla="val 10447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7FF794-1A55-38E0-93C8-3500168C45A3}"/>
              </a:ext>
            </a:extLst>
          </p:cNvPr>
          <p:cNvSpPr txBox="1"/>
          <p:nvPr/>
        </p:nvSpPr>
        <p:spPr>
          <a:xfrm>
            <a:off x="6146885" y="3514924"/>
            <a:ext cx="97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500" dirty="0">
                <a:latin typeface="Times New Roman" panose="02020603050405020304" pitchFamily="18" charset="0"/>
                <a:ea typeface="D2Coding" panose="020B0609020101020101" pitchFamily="49" charset="-127"/>
                <a:cs typeface="Times New Roman" panose="02020603050405020304" pitchFamily="18" charset="0"/>
              </a:rPr>
              <a:t>KL Loss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718E380-D0F3-8262-6314-7F1F5BD9E3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0347" y="5564658"/>
            <a:ext cx="3905795" cy="600159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9F90349-718A-302A-03F5-6C0654A6A5DF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356338"/>
            <a:ext cx="16503" cy="239150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5ED31B9-DD8E-936D-B307-E4ACEB82F541}"/>
              </a:ext>
            </a:extLst>
          </p:cNvPr>
          <p:cNvCxnSpPr>
            <a:cxnSpLocks/>
          </p:cNvCxnSpPr>
          <p:nvPr/>
        </p:nvCxnSpPr>
        <p:spPr>
          <a:xfrm>
            <a:off x="458090" y="2347803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863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10831376" cy="9121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Experiment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81F64BC-BF4A-F26E-E810-87115B743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701535"/>
              </p:ext>
            </p:extLst>
          </p:nvPr>
        </p:nvGraphicFramePr>
        <p:xfrm>
          <a:off x="273041" y="1477108"/>
          <a:ext cx="11372114" cy="4512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1101">
                  <a:extLst>
                    <a:ext uri="{9D8B030D-6E8A-4147-A177-3AD203B41FA5}">
                      <a16:colId xmlns:a16="http://schemas.microsoft.com/office/drawing/2014/main" val="283659826"/>
                    </a:ext>
                  </a:extLst>
                </a:gridCol>
                <a:gridCol w="1238244">
                  <a:extLst>
                    <a:ext uri="{9D8B030D-6E8A-4147-A177-3AD203B41FA5}">
                      <a16:colId xmlns:a16="http://schemas.microsoft.com/office/drawing/2014/main" val="3751088667"/>
                    </a:ext>
                  </a:extLst>
                </a:gridCol>
                <a:gridCol w="986659">
                  <a:extLst>
                    <a:ext uri="{9D8B030D-6E8A-4147-A177-3AD203B41FA5}">
                      <a16:colId xmlns:a16="http://schemas.microsoft.com/office/drawing/2014/main" val="883373543"/>
                    </a:ext>
                  </a:extLst>
                </a:gridCol>
                <a:gridCol w="986659">
                  <a:extLst>
                    <a:ext uri="{9D8B030D-6E8A-4147-A177-3AD203B41FA5}">
                      <a16:colId xmlns:a16="http://schemas.microsoft.com/office/drawing/2014/main" val="2690419007"/>
                    </a:ext>
                  </a:extLst>
                </a:gridCol>
                <a:gridCol w="986659">
                  <a:extLst>
                    <a:ext uri="{9D8B030D-6E8A-4147-A177-3AD203B41FA5}">
                      <a16:colId xmlns:a16="http://schemas.microsoft.com/office/drawing/2014/main" val="3917983549"/>
                    </a:ext>
                  </a:extLst>
                </a:gridCol>
                <a:gridCol w="986659">
                  <a:extLst>
                    <a:ext uri="{9D8B030D-6E8A-4147-A177-3AD203B41FA5}">
                      <a16:colId xmlns:a16="http://schemas.microsoft.com/office/drawing/2014/main" val="2391886761"/>
                    </a:ext>
                  </a:extLst>
                </a:gridCol>
                <a:gridCol w="986659">
                  <a:extLst>
                    <a:ext uri="{9D8B030D-6E8A-4147-A177-3AD203B41FA5}">
                      <a16:colId xmlns:a16="http://schemas.microsoft.com/office/drawing/2014/main" val="133868320"/>
                    </a:ext>
                  </a:extLst>
                </a:gridCol>
                <a:gridCol w="986659">
                  <a:extLst>
                    <a:ext uri="{9D8B030D-6E8A-4147-A177-3AD203B41FA5}">
                      <a16:colId xmlns:a16="http://schemas.microsoft.com/office/drawing/2014/main" val="4007019993"/>
                    </a:ext>
                  </a:extLst>
                </a:gridCol>
                <a:gridCol w="986659">
                  <a:extLst>
                    <a:ext uri="{9D8B030D-6E8A-4147-A177-3AD203B41FA5}">
                      <a16:colId xmlns:a16="http://schemas.microsoft.com/office/drawing/2014/main" val="1608199793"/>
                    </a:ext>
                  </a:extLst>
                </a:gridCol>
                <a:gridCol w="986659">
                  <a:extLst>
                    <a:ext uri="{9D8B030D-6E8A-4147-A177-3AD203B41FA5}">
                      <a16:colId xmlns:a16="http://schemas.microsoft.com/office/drawing/2014/main" val="661747145"/>
                    </a:ext>
                  </a:extLst>
                </a:gridCol>
                <a:gridCol w="819497">
                  <a:extLst>
                    <a:ext uri="{9D8B030D-6E8A-4147-A177-3AD203B41FA5}">
                      <a16:colId xmlns:a16="http://schemas.microsoft.com/office/drawing/2014/main" val="3490504063"/>
                    </a:ext>
                  </a:extLst>
                </a:gridCol>
              </a:tblGrid>
              <a:tr h="532192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Vanilla KD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KD STD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KD-DT(ours)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Parm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5841401"/>
                  </a:ext>
                </a:extLst>
              </a:tr>
              <a:tr h="532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model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Metric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582966"/>
                  </a:ext>
                </a:extLst>
              </a:tr>
              <a:tr h="80771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fcn_resnet101 (Teacher)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95.04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87.1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51M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109767"/>
                  </a:ext>
                </a:extLst>
              </a:tr>
              <a:tr h="76680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Fcn_resnet50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94.92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86.73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35M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336371"/>
                  </a:ext>
                </a:extLst>
              </a:tr>
              <a:tr h="6166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deeplabv3_mobilenetv3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94.34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83.97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94.72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85.37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94.32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83.51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94.77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85.37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11M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59704042"/>
                  </a:ext>
                </a:extLst>
              </a:tr>
              <a:tr h="6166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Fcn_resnet34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91.89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73.78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92.72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74.56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92.76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75.42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21M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63008557"/>
                  </a:ext>
                </a:extLst>
              </a:tr>
              <a:tr h="6166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Fcn_resnet18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91.56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73.41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92.53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74.51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91.15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67.3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92.56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75.01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11M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962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464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10831376" cy="9121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37BB9-2C29-B783-691F-1B931F0D85EF}"/>
              </a:ext>
            </a:extLst>
          </p:cNvPr>
          <p:cNvSpPr txBox="1"/>
          <p:nvPr/>
        </p:nvSpPr>
        <p:spPr>
          <a:xfrm>
            <a:off x="421339" y="1174354"/>
            <a:ext cx="105514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Face parsing</a:t>
            </a:r>
            <a:r>
              <a:rPr lang="ko-KR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task</a:t>
            </a:r>
            <a:r>
              <a:rPr lang="ko-KR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에서 </a:t>
            </a:r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Knowledge distillation</a:t>
            </a:r>
            <a:r>
              <a:rPr lang="ko-KR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을 적용</a:t>
            </a:r>
            <a:endParaRPr lang="en-US" altLang="ko-KR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Face parsing</a:t>
            </a:r>
            <a:r>
              <a:rPr lang="ko-KR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task</a:t>
            </a:r>
            <a:r>
              <a:rPr lang="ko-KR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에서 </a:t>
            </a:r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logit </a:t>
            </a:r>
            <a:r>
              <a:rPr lang="en-US" altLang="ko-KR" sz="2400" kern="500" dirty="0">
                <a:latin typeface="Times New Roman" panose="02020603050405020304" pitchFamily="18" charset="0"/>
                <a:ea typeface="D2Coding" panose="020B0609020101020101" pitchFamily="49" charset="-127"/>
                <a:cs typeface="Times New Roman" panose="02020603050405020304" pitchFamily="18" charset="0"/>
              </a:rPr>
              <a:t>standardization</a:t>
            </a:r>
            <a:r>
              <a:rPr lang="ko-KR" altLang="en-US" sz="2400" kern="500" dirty="0">
                <a:latin typeface="Times New Roman" panose="02020603050405020304" pitchFamily="18" charset="0"/>
                <a:ea typeface="D2Coding" panose="020B0609020101020101" pitchFamily="49" charset="-127"/>
                <a:cs typeface="Times New Roman" panose="02020603050405020304" pitchFamily="18" charset="0"/>
              </a:rPr>
              <a:t>적용 및 성능 감소 원인 분석</a:t>
            </a:r>
            <a:endParaRPr lang="en-US" altLang="ko-KR" sz="2400" kern="500" dirty="0">
              <a:latin typeface="Times New Roman" panose="02020603050405020304" pitchFamily="18" charset="0"/>
              <a:ea typeface="D2Coding" panose="020B0609020101020101" pitchFamily="49" charset="-127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Face parsing</a:t>
            </a:r>
            <a:r>
              <a:rPr lang="ko-KR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task </a:t>
            </a:r>
            <a:r>
              <a:rPr lang="ko-KR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에서 </a:t>
            </a:r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logit </a:t>
            </a:r>
            <a:r>
              <a:rPr lang="en-US" altLang="ko-KR" sz="2400" kern="500" dirty="0">
                <a:latin typeface="Times New Roman" panose="02020603050405020304" pitchFamily="18" charset="0"/>
                <a:ea typeface="D2Coding" panose="020B0609020101020101" pitchFamily="49" charset="-127"/>
                <a:cs typeface="Times New Roman" panose="02020603050405020304" pitchFamily="18" charset="0"/>
              </a:rPr>
              <a:t>standardization</a:t>
            </a:r>
            <a:r>
              <a:rPr lang="ko-KR" altLang="en-US" sz="2400" kern="500" dirty="0">
                <a:latin typeface="Times New Roman" panose="02020603050405020304" pitchFamily="18" charset="0"/>
                <a:ea typeface="D2Coding" panose="020B0609020101020101" pitchFamily="49" charset="-127"/>
                <a:cs typeface="Times New Roman" panose="02020603050405020304" pitchFamily="18" charset="0"/>
              </a:rPr>
              <a:t> 를 대체할 </a:t>
            </a:r>
            <a:r>
              <a:rPr lang="en-US" altLang="ko-KR" sz="2400" kern="500" dirty="0">
                <a:latin typeface="Times New Roman" panose="02020603050405020304" pitchFamily="18" charset="0"/>
                <a:ea typeface="D2Coding" panose="020B0609020101020101" pitchFamily="49" charset="-127"/>
                <a:cs typeface="Times New Roman" panose="02020603050405020304" pitchFamily="18" charset="0"/>
              </a:rPr>
              <a:t>distribution transformation </a:t>
            </a:r>
            <a:r>
              <a:rPr lang="ko-KR" altLang="en-US" sz="2400" kern="500" dirty="0">
                <a:latin typeface="Times New Roman" panose="02020603050405020304" pitchFamily="18" charset="0"/>
                <a:ea typeface="D2Coding" panose="020B0609020101020101" pitchFamily="49" charset="-127"/>
                <a:cs typeface="Times New Roman" panose="02020603050405020304" pitchFamily="18" charset="0"/>
              </a:rPr>
              <a:t>제안</a:t>
            </a:r>
            <a:endParaRPr lang="en-US" altLang="ko-KR" sz="2400" kern="500" dirty="0">
              <a:latin typeface="Times New Roman" panose="02020603050405020304" pitchFamily="18" charset="0"/>
              <a:ea typeface="D2Coding" panose="020B0609020101020101" pitchFamily="49" charset="-127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kern="500" dirty="0">
              <a:latin typeface="Times New Roman" panose="02020603050405020304" pitchFamily="18" charset="0"/>
              <a:ea typeface="D2Coding" panose="020B0609020101020101" pitchFamily="49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71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302D60B-2F27-62C5-1C03-C343AE1A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42" y="980896"/>
            <a:ext cx="8597914" cy="5567685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Introduction</a:t>
            </a:r>
          </a:p>
          <a:p>
            <a:pPr lvl="1"/>
            <a:r>
              <a:rPr lang="en-US" altLang="ko-KR" sz="1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Face Parsing</a:t>
            </a:r>
          </a:p>
          <a:p>
            <a:pPr lvl="1"/>
            <a:r>
              <a:rPr lang="en-US" altLang="ko-KR" sz="1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Knowledge distillation</a:t>
            </a:r>
          </a:p>
          <a:p>
            <a:pPr marL="457200" lvl="1" indent="0">
              <a:buNone/>
            </a:pPr>
            <a:endParaRPr lang="en-US" altLang="ko-KR" sz="1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Related Work</a:t>
            </a:r>
          </a:p>
          <a:p>
            <a:pPr lvl="1"/>
            <a:r>
              <a:rPr lang="en-US" altLang="ko-KR" sz="1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Limitations of conventional knowledge distillation</a:t>
            </a:r>
          </a:p>
          <a:p>
            <a:pPr marL="457200" lvl="1" indent="0">
              <a:buNone/>
            </a:pPr>
            <a:endParaRPr lang="en-US" altLang="ko-KR" sz="1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Methods</a:t>
            </a:r>
            <a:r>
              <a:rPr lang="ko-KR" altLang="en-US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n-US" altLang="ko-KR" sz="1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/>
            <a:r>
              <a:rPr lang="en-US" altLang="ko-KR" sz="1400" kern="500" dirty="0">
                <a:latin typeface="Times New Roman" panose="02020603050405020304" pitchFamily="18" charset="0"/>
                <a:ea typeface="D2Coding" panose="020B0609020101020101" pitchFamily="49" charset="-127"/>
                <a:cs typeface="Times New Roman" panose="02020603050405020304" pitchFamily="18" charset="0"/>
              </a:rPr>
              <a:t>distribution transformation</a:t>
            </a:r>
          </a:p>
          <a:p>
            <a:pPr marL="0" indent="0">
              <a:buNone/>
            </a:pPr>
            <a:endParaRPr lang="en-US" altLang="ko-KR" sz="1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Experiments </a:t>
            </a:r>
          </a:p>
          <a:p>
            <a:endParaRPr lang="en-US" altLang="ko-KR" sz="1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84088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altLang="ko-KR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– Face Parsing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58AD62-7D2B-016F-5087-08E9F65419E9}"/>
              </a:ext>
            </a:extLst>
          </p:cNvPr>
          <p:cNvSpPr txBox="1"/>
          <p:nvPr/>
        </p:nvSpPr>
        <p:spPr>
          <a:xfrm>
            <a:off x="440200" y="1025349"/>
            <a:ext cx="55930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얼굴 조작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인식 등 다양하게 사용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실시간 처리 및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엣지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디바이스에서의 효율성을 위해 경량화의 필요성이 있음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3F9C5B1-61C7-B8C9-32D8-34CC04852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201" y="2824129"/>
            <a:ext cx="7768777" cy="355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80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altLang="ko-KR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- Knowledge distillation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9F45A7-96A4-1C2C-5DFF-A430AEDF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45" y="1416240"/>
            <a:ext cx="10972800" cy="488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9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altLang="ko-KR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-Knowledge distillation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E61131-8FF6-A807-E584-B9B09A36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835"/>
          <a:stretch/>
        </p:blipFill>
        <p:spPr>
          <a:xfrm>
            <a:off x="828675" y="1155608"/>
            <a:ext cx="10534650" cy="24703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226AD8-9150-89B1-9C13-6015883BD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143" y="5327747"/>
            <a:ext cx="3267531" cy="6382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FB1B67-3292-E3AB-0316-CA4E5C9952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7"/>
          <a:stretch/>
        </p:blipFill>
        <p:spPr>
          <a:xfrm>
            <a:off x="1195142" y="4152856"/>
            <a:ext cx="3267532" cy="609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244ABC-CA83-0381-43C8-6753B5128FDB}"/>
              </a:ext>
            </a:extLst>
          </p:cNvPr>
          <p:cNvSpPr txBox="1"/>
          <p:nvPr/>
        </p:nvSpPr>
        <p:spPr>
          <a:xfrm>
            <a:off x="4594970" y="4273032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Hard target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AF863E-F772-D06A-306B-23ABA663CAA5}"/>
              </a:ext>
            </a:extLst>
          </p:cNvPr>
          <p:cNvSpPr txBox="1"/>
          <p:nvPr/>
        </p:nvSpPr>
        <p:spPr>
          <a:xfrm>
            <a:off x="4571999" y="5462213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Soft target</a:t>
            </a:r>
            <a:endParaRPr lang="ko-KR" altLang="en-US" dirty="0"/>
          </a:p>
        </p:txBody>
      </p:sp>
      <p:sp>
        <p:nvSpPr>
          <p:cNvPr id="11" name="화살표: 왼쪽으로 구부러짐 10">
            <a:extLst>
              <a:ext uri="{FF2B5EF4-FFF2-40B4-BE49-F238E27FC236}">
                <a16:creationId xmlns:a16="http://schemas.microsoft.com/office/drawing/2014/main" id="{B6598126-0A66-7AFC-A751-939E952C6E14}"/>
              </a:ext>
            </a:extLst>
          </p:cNvPr>
          <p:cNvSpPr/>
          <p:nvPr/>
        </p:nvSpPr>
        <p:spPr>
          <a:xfrm>
            <a:off x="6096000" y="4467224"/>
            <a:ext cx="676275" cy="136432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898A7D-17F8-594F-9A68-2481FAE931E6}"/>
              </a:ext>
            </a:extLst>
          </p:cNvPr>
          <p:cNvSpPr txBox="1"/>
          <p:nvPr/>
        </p:nvSpPr>
        <p:spPr>
          <a:xfrm>
            <a:off x="6863605" y="4958415"/>
            <a:ext cx="1872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T(Temperature)</a:t>
            </a:r>
            <a:endParaRPr lang="ko-KR" altLang="en-US" dirty="0"/>
          </a:p>
        </p:txBody>
      </p:sp>
      <p:pic>
        <p:nvPicPr>
          <p:cNvPr id="13" name="Picture 2" descr="knowledge distillation in deep learning — A mathematical perspective | by  Neeraj Kumar | Medium">
            <a:extLst>
              <a:ext uri="{FF2B5EF4-FFF2-40B4-BE49-F238E27FC236}">
                <a16:creationId xmlns:a16="http://schemas.microsoft.com/office/drawing/2014/main" id="{594C0E2F-E263-3A98-0BDF-1B83DDB2E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4" t="14561" r="11155" b="16506"/>
          <a:stretch/>
        </p:blipFill>
        <p:spPr bwMode="auto">
          <a:xfrm>
            <a:off x="7512990" y="5439384"/>
            <a:ext cx="2234088" cy="78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774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altLang="ko-KR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-Knowledge distillation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8F316A-A1B0-2B55-7CC9-D6A782026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063" y="1557920"/>
            <a:ext cx="9753873" cy="465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8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10831376" cy="912117"/>
          </a:xfrm>
        </p:spPr>
        <p:txBody>
          <a:bodyPr>
            <a:normAutofit/>
          </a:bodyPr>
          <a:lstStyle/>
          <a:p>
            <a:pPr lvl="1"/>
            <a:r>
              <a:rPr lang="en-US" altLang="ko-KR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Related Work - Limitations of conventional knowledge distillation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9637C8-3EF0-589F-F321-49A7978BC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37" y="2397543"/>
            <a:ext cx="10317015" cy="4296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45A4AF-46F1-F367-2FBA-DE4EF9FC4E2C}"/>
              </a:ext>
            </a:extLst>
          </p:cNvPr>
          <p:cNvSpPr txBox="1"/>
          <p:nvPr/>
        </p:nvSpPr>
        <p:spPr>
          <a:xfrm>
            <a:off x="421340" y="1121601"/>
            <a:ext cx="85280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Share T(temperature)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logit </a:t>
            </a:r>
            <a:r>
              <a:rPr lang="en-US" altLang="ko-KR" sz="2400" kern="500" dirty="0">
                <a:latin typeface="Times New Roman" panose="02020603050405020304" pitchFamily="18" charset="0"/>
                <a:ea typeface="D2Coding" panose="020B0609020101020101" pitchFamily="49" charset="-127"/>
                <a:cs typeface="Times New Roman" panose="02020603050405020304" pitchFamily="18" charset="0"/>
              </a:rPr>
              <a:t>standardization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6482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10831376" cy="912117"/>
          </a:xfrm>
        </p:spPr>
        <p:txBody>
          <a:bodyPr>
            <a:normAutofit/>
          </a:bodyPr>
          <a:lstStyle/>
          <a:p>
            <a:pPr lvl="1"/>
            <a:r>
              <a:rPr lang="en-US" altLang="ko-KR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Related Work - Limitations of conventional knowledge distillation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1DEBAC-88D1-1062-F6B3-EB3BB9060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89" y="1354979"/>
            <a:ext cx="3763108" cy="16999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4785AF-3655-005C-2324-CD8927D6E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89" y="3429000"/>
            <a:ext cx="4611595" cy="15092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072E8C-17F2-244D-68A2-02CD72D68E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546"/>
          <a:stretch/>
        </p:blipFill>
        <p:spPr>
          <a:xfrm>
            <a:off x="677489" y="5678188"/>
            <a:ext cx="4858428" cy="4477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0C2CE0-5006-F385-D5E7-A28E734E6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623" y="1354979"/>
            <a:ext cx="4229690" cy="8002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18151B0-84FC-FB39-9851-9E9F1E58A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623" y="2741745"/>
            <a:ext cx="4163006" cy="11717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E9AEA86-EDE8-4934-5A7D-1BF08F7D53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3623" y="4500038"/>
            <a:ext cx="3191320" cy="4382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656F023-2830-7A6B-887E-8079D98772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3623" y="5239977"/>
            <a:ext cx="3705742" cy="8859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640C22-4E73-C6FD-DAA3-A8DA626808B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16450"/>
          <a:stretch/>
        </p:blipFill>
        <p:spPr>
          <a:xfrm>
            <a:off x="598359" y="5052935"/>
            <a:ext cx="2791215" cy="37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15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10831376" cy="912117"/>
          </a:xfrm>
        </p:spPr>
        <p:txBody>
          <a:bodyPr>
            <a:normAutofit/>
          </a:bodyPr>
          <a:lstStyle/>
          <a:p>
            <a:pPr lvl="1"/>
            <a:r>
              <a:rPr lang="en-US" altLang="ko-KR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Related Work - Limitations of conventional knowledge distillation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45A4AF-46F1-F367-2FBA-DE4EF9FC4E2C}"/>
              </a:ext>
            </a:extLst>
          </p:cNvPr>
          <p:cNvSpPr txBox="1"/>
          <p:nvPr/>
        </p:nvSpPr>
        <p:spPr>
          <a:xfrm>
            <a:off x="421340" y="1174354"/>
            <a:ext cx="8528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선생과 학생 모델의 </a:t>
            </a:r>
            <a:r>
              <a:rPr lang="en-US" altLang="ko-KR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T(temperature) </a:t>
            </a:r>
            <a:r>
              <a:rPr lang="ko-KR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는 같을 필요 없다</a:t>
            </a:r>
            <a:r>
              <a:rPr lang="en-US" altLang="ko-KR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</a:p>
          <a:p>
            <a:endParaRPr lang="en-US" altLang="ko-KR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오히려 </a:t>
            </a:r>
            <a:r>
              <a:rPr lang="en-US" altLang="ko-KR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Share T </a:t>
            </a:r>
            <a:r>
              <a:rPr lang="ko-KR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는</a:t>
            </a:r>
            <a:r>
              <a:rPr lang="en-US" altLang="ko-KR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학생모델이 표현 못하는 영역을 강제한다</a:t>
            </a:r>
            <a:r>
              <a:rPr lang="en-US" altLang="ko-KR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이를 해결하기위해 </a:t>
            </a:r>
            <a:r>
              <a:rPr lang="en-US" altLang="ko-KR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logit </a:t>
            </a:r>
            <a:r>
              <a:rPr lang="en-US" altLang="ko-KR" sz="1800" kern="500" dirty="0">
                <a:latin typeface="Times New Roman" panose="02020603050405020304" pitchFamily="18" charset="0"/>
                <a:ea typeface="D2Coding" panose="020B0609020101020101" pitchFamily="49" charset="-127"/>
                <a:cs typeface="Times New Roman" panose="02020603050405020304" pitchFamily="18" charset="0"/>
              </a:rPr>
              <a:t>standardization</a:t>
            </a:r>
            <a:r>
              <a:rPr lang="ko-KR" altLang="en-US" sz="1800" kern="500" dirty="0">
                <a:latin typeface="Times New Roman" panose="02020603050405020304" pitchFamily="18" charset="0"/>
                <a:ea typeface="D2Coding" panose="020B0609020101020101" pitchFamily="49" charset="-127"/>
                <a:cs typeface="Times New Roman" panose="02020603050405020304" pitchFamily="18" charset="0"/>
              </a:rPr>
              <a:t> 제안</a:t>
            </a:r>
            <a:endParaRPr lang="en-US" altLang="ko-KR" sz="1800" kern="500" dirty="0">
              <a:latin typeface="Times New Roman" panose="02020603050405020304" pitchFamily="18" charset="0"/>
              <a:ea typeface="D2Coding" panose="020B0609020101020101" pitchFamily="49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1D28A1-CF30-4923-93E5-2E4A1775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667" y="3814337"/>
            <a:ext cx="4163006" cy="5811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5FE4E1-EAE7-7EF4-27D2-B23E4C98D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618" y="3239396"/>
            <a:ext cx="4744112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72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6524</TotalTime>
  <Words>312</Words>
  <Application>Microsoft Office PowerPoint</Application>
  <PresentationFormat>와이드스크린</PresentationFormat>
  <Paragraphs>130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Times New Roman</vt:lpstr>
      <vt:lpstr>Arial</vt:lpstr>
      <vt:lpstr>D2Coding</vt:lpstr>
      <vt:lpstr>맑은 고딕</vt:lpstr>
      <vt:lpstr>Office 테마</vt:lpstr>
      <vt:lpstr>Logit distribution transformation knowledge distillation for face parsing </vt:lpstr>
      <vt:lpstr>Agenda</vt:lpstr>
      <vt:lpstr>Introduction – Face Parsing</vt:lpstr>
      <vt:lpstr>Introduction - Knowledge distillation</vt:lpstr>
      <vt:lpstr>Introduction -Knowledge distillation</vt:lpstr>
      <vt:lpstr>Introduction -Knowledge distillation</vt:lpstr>
      <vt:lpstr>Related Work - Limitations of conventional knowledge distillation</vt:lpstr>
      <vt:lpstr>Related Work - Limitations of conventional knowledge distillation</vt:lpstr>
      <vt:lpstr>Related Work - Limitations of conventional knowledge distillation</vt:lpstr>
      <vt:lpstr>Methods </vt:lpstr>
      <vt:lpstr>Methods - distribution transformation </vt:lpstr>
      <vt:lpstr>Experiment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LIME을 활용한 CNN 모델의  얼굴 아름다움 예측 분석</dc:title>
  <dc:creator>웅식 김</dc:creator>
  <cp:lastModifiedBy>배지호</cp:lastModifiedBy>
  <cp:revision>329</cp:revision>
  <dcterms:created xsi:type="dcterms:W3CDTF">2023-10-23T10:59:30Z</dcterms:created>
  <dcterms:modified xsi:type="dcterms:W3CDTF">2024-09-26T06:49:21Z</dcterms:modified>
</cp:coreProperties>
</file>